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38" r:id="rId4"/>
    <p:sldId id="320" r:id="rId5"/>
    <p:sldId id="261" r:id="rId6"/>
    <p:sldId id="263" r:id="rId7"/>
    <p:sldId id="314" r:id="rId8"/>
    <p:sldId id="315" r:id="rId9"/>
    <p:sldId id="316" r:id="rId10"/>
    <p:sldId id="317" r:id="rId11"/>
    <p:sldId id="264" r:id="rId12"/>
    <p:sldId id="319" r:id="rId13"/>
    <p:sldId id="265" r:id="rId14"/>
    <p:sldId id="266" r:id="rId15"/>
    <p:sldId id="267" r:id="rId16"/>
    <p:sldId id="268" r:id="rId17"/>
    <p:sldId id="270" r:id="rId18"/>
    <p:sldId id="337" r:id="rId19"/>
    <p:sldId id="271" r:id="rId20"/>
    <p:sldId id="321" r:id="rId21"/>
    <p:sldId id="322" r:id="rId22"/>
    <p:sldId id="272" r:id="rId23"/>
    <p:sldId id="309" r:id="rId24"/>
    <p:sldId id="306" r:id="rId25"/>
    <p:sldId id="307" r:id="rId26"/>
    <p:sldId id="324" r:id="rId27"/>
    <p:sldId id="323" r:id="rId28"/>
    <p:sldId id="273" r:id="rId29"/>
    <p:sldId id="325" r:id="rId30"/>
    <p:sldId id="274" r:id="rId31"/>
    <p:sldId id="275" r:id="rId32"/>
    <p:sldId id="276" r:id="rId33"/>
    <p:sldId id="278" r:id="rId34"/>
    <p:sldId id="279" r:id="rId35"/>
    <p:sldId id="326" r:id="rId36"/>
    <p:sldId id="280" r:id="rId37"/>
    <p:sldId id="327" r:id="rId38"/>
    <p:sldId id="282" r:id="rId39"/>
    <p:sldId id="283" r:id="rId40"/>
    <p:sldId id="328" r:id="rId41"/>
    <p:sldId id="284" r:id="rId42"/>
    <p:sldId id="329" r:id="rId43"/>
    <p:sldId id="286" r:id="rId44"/>
    <p:sldId id="330" r:id="rId45"/>
    <p:sldId id="331" r:id="rId46"/>
    <p:sldId id="311" r:id="rId47"/>
    <p:sldId id="312" r:id="rId48"/>
    <p:sldId id="332" r:id="rId49"/>
    <p:sldId id="333" r:id="rId50"/>
    <p:sldId id="313" r:id="rId51"/>
    <p:sldId id="289" r:id="rId52"/>
    <p:sldId id="290" r:id="rId53"/>
    <p:sldId id="291" r:id="rId54"/>
    <p:sldId id="292" r:id="rId55"/>
    <p:sldId id="334" r:id="rId56"/>
    <p:sldId id="293" r:id="rId57"/>
    <p:sldId id="298" r:id="rId58"/>
    <p:sldId id="299" r:id="rId59"/>
    <p:sldId id="300" r:id="rId60"/>
    <p:sldId id="301" r:id="rId61"/>
    <p:sldId id="302" r:id="rId62"/>
    <p:sldId id="335" r:id="rId63"/>
    <p:sldId id="303" r:id="rId64"/>
    <p:sldId id="304" r:id="rId65"/>
    <p:sldId id="336" r:id="rId66"/>
    <p:sldId id="308" r:id="rId67"/>
    <p:sldId id="30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21" y="2057400"/>
            <a:ext cx="8458200" cy="2232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GraVitoN</a:t>
            </a:r>
            <a:r>
              <a:rPr lang="en-US" sz="5000" dirty="0">
                <a:solidFill>
                  <a:schemeClr val="bg1"/>
                </a:solidFill>
              </a:rPr>
              <a:t>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 Cross Platform Malware </a:t>
            </a:r>
            <a:r>
              <a:rPr lang="en-US" sz="3600" dirty="0" smtClean="0">
                <a:solidFill>
                  <a:schemeClr val="bg1"/>
                </a:solidFill>
              </a:rPr>
              <a:t>Development Framework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Author : </a:t>
            </a:r>
            <a:r>
              <a:rPr lang="en-US" dirty="0" err="1" smtClean="0">
                <a:solidFill>
                  <a:schemeClr val="bg1"/>
                </a:solidFill>
              </a:rPr>
              <a:t>Sina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Hatef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Matbue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Arash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Shirkhorshidi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29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July 2012 ,India Habitat Center, Delhi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Why GraVitoN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::Framework::Purpose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r>
              <a:rPr lang="en-US" sz="2400" b="1" dirty="0">
                <a:solidFill>
                  <a:schemeClr val="bg1"/>
                </a:solidFill>
              </a:rPr>
              <a:t>++ and ASM → Fast </a:t>
            </a:r>
            <a:r>
              <a:rPr lang="en-US" sz="2400" b="1" dirty="0" smtClean="0">
                <a:solidFill>
                  <a:schemeClr val="bg1"/>
                </a:solidFill>
              </a:rPr>
              <a:t>execution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Object </a:t>
            </a:r>
            <a:r>
              <a:rPr lang="en-US" sz="2400" b="1" dirty="0">
                <a:solidFill>
                  <a:schemeClr val="bg1"/>
                </a:solidFill>
              </a:rPr>
              <a:t>Oriented → Easy to </a:t>
            </a:r>
            <a:r>
              <a:rPr lang="en-US" sz="2400" b="1" dirty="0" smtClean="0">
                <a:solidFill>
                  <a:schemeClr val="bg1"/>
                </a:solidFill>
              </a:rPr>
              <a:t>understand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GCC </a:t>
            </a:r>
            <a:r>
              <a:rPr lang="en-US" sz="2400" b="1" dirty="0">
                <a:solidFill>
                  <a:schemeClr val="bg1"/>
                </a:solidFill>
              </a:rPr>
              <a:t>Support → Cross </a:t>
            </a:r>
            <a:r>
              <a:rPr lang="en-US" sz="2400" b="1" dirty="0" smtClean="0">
                <a:solidFill>
                  <a:schemeClr val="bg1"/>
                </a:solidFill>
              </a:rPr>
              <a:t>Platform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Doxygen </a:t>
            </a:r>
            <a:r>
              <a:rPr lang="en-US" sz="2400" b="1" dirty="0">
                <a:solidFill>
                  <a:schemeClr val="bg1"/>
                </a:solidFill>
              </a:rPr>
              <a:t>→ Well documented </a:t>
            </a:r>
            <a:r>
              <a:rPr lang="en-US" sz="2400" b="1" dirty="0" smtClean="0">
                <a:solidFill>
                  <a:schemeClr val="bg1"/>
                </a:solidFill>
              </a:rPr>
              <a:t>code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©License 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bg1"/>
                </a:solidFill>
              </a:rPr>
              <a:t>GPLv3 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 Free Software (Free as in freedom)  Hosted at Savannah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GraVitoN::Framework::Why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Technical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GraVitoN::Framework::Why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Self </a:t>
            </a:r>
            <a:r>
              <a:rPr lang="en-US" sz="4400" b="1" dirty="0" smtClean="0">
                <a:solidFill>
                  <a:schemeClr val="bg1"/>
                </a:solidFill>
              </a:rPr>
              <a:t>Exploitable Code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GraVitoN::Framework::</a:t>
            </a:r>
            <a:r>
              <a:rPr lang="en-US" dirty="0" err="1" smtClean="0">
                <a:solidFill>
                  <a:schemeClr val="bg1"/>
                </a:solidFill>
              </a:rPr>
              <a:t>SelfExploitation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Main Idea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Load your </a:t>
            </a:r>
            <a:r>
              <a:rPr lang="en-US" sz="2400" dirty="0">
                <a:solidFill>
                  <a:schemeClr val="bg1"/>
                </a:solidFill>
              </a:rPr>
              <a:t>payload assembly code as an unsigned char array to </a:t>
            </a:r>
            <a:r>
              <a:rPr lang="en-US" sz="2400" dirty="0" err="1">
                <a:solidFill>
                  <a:schemeClr val="bg1"/>
                </a:solidFill>
              </a:rPr>
              <a:t>memoy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Jump into your payload start </a:t>
            </a:r>
            <a:r>
              <a:rPr lang="en-US" sz="2400" dirty="0" smtClean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GraVitoN::</a:t>
            </a:r>
            <a:r>
              <a:rPr lang="en-US" dirty="0" smtClean="0">
                <a:solidFill>
                  <a:schemeClr val="bg1"/>
                </a:solidFill>
              </a:rPr>
              <a:t>Framework::</a:t>
            </a:r>
            <a:r>
              <a:rPr lang="en-US" dirty="0" err="1" smtClean="0">
                <a:solidFill>
                  <a:schemeClr val="bg1"/>
                </a:solidFill>
              </a:rPr>
              <a:t>MainIdea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Let’s </a:t>
            </a:r>
            <a:r>
              <a:rPr lang="en-US" sz="3600" b="1" dirty="0">
                <a:solidFill>
                  <a:schemeClr val="bg1"/>
                </a:solidFill>
              </a:rPr>
              <a:t>Go Code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Initialize Payload Memory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Initialize jumper as a C++ function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GraVitoN::</a:t>
            </a:r>
            <a:r>
              <a:rPr lang="en-US" dirty="0" smtClean="0">
                <a:solidFill>
                  <a:schemeClr val="bg1"/>
                </a:solidFill>
              </a:rPr>
              <a:t>Framework::Code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Let’s Go Code!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Copy </a:t>
            </a:r>
            <a:r>
              <a:rPr lang="en-US" sz="2400" dirty="0">
                <a:solidFill>
                  <a:schemeClr val="bg1"/>
                </a:solidFill>
              </a:rPr>
              <a:t>our payload assembly code into memory of our </a:t>
            </a:r>
            <a:r>
              <a:rPr lang="en-US" sz="2400" dirty="0" smtClean="0">
                <a:solidFill>
                  <a:schemeClr val="bg1"/>
                </a:solidFill>
              </a:rPr>
              <a:t>function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And…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Jump!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GraVitoN::</a:t>
            </a:r>
            <a:r>
              <a:rPr lang="en-US" dirty="0" smtClean="0">
                <a:solidFill>
                  <a:schemeClr val="bg1"/>
                </a:solidFill>
              </a:rPr>
              <a:t>Framework::Code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Let’s Go Code!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Put things together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target</a:t>
            </a:r>
            <a:r>
              <a:rPr lang="en-US" sz="2000" dirty="0">
                <a:solidFill>
                  <a:schemeClr val="bg1"/>
                </a:solidFill>
              </a:rPr>
              <a:t>: Windows 7 32 bit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payload</a:t>
            </a:r>
            <a:r>
              <a:rPr lang="en-US" sz="2000" dirty="0">
                <a:solidFill>
                  <a:schemeClr val="bg1"/>
                </a:solidFill>
              </a:rPr>
              <a:t>: payload/windows/</a:t>
            </a:r>
            <a:r>
              <a:rPr lang="en-US" sz="2000" dirty="0" err="1">
                <a:solidFill>
                  <a:schemeClr val="bg1"/>
                </a:solidFill>
              </a:rPr>
              <a:t>messagebox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IDE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dev-cpp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Compiler</a:t>
            </a:r>
            <a:r>
              <a:rPr lang="en-US" sz="2000" dirty="0">
                <a:solidFill>
                  <a:schemeClr val="bg1"/>
                </a:solidFill>
              </a:rPr>
              <a:t>: g++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 ::Framework</a:t>
            </a:r>
            <a:r>
              <a:rPr lang="en-US" dirty="0" smtClean="0">
                <a:solidFill>
                  <a:schemeClr val="bg1"/>
                </a:solidFill>
              </a:rPr>
              <a:t>::</a:t>
            </a:r>
            <a:r>
              <a:rPr lang="en-US" dirty="0" err="1" smtClean="0">
                <a:solidFill>
                  <a:schemeClr val="bg1"/>
                </a:solidFill>
              </a:rPr>
              <a:t>Handson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GraVitoN Framework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 ::Framework</a:t>
            </a:r>
            <a:r>
              <a:rPr lang="en-US" dirty="0" smtClean="0">
                <a:solidFill>
                  <a:schemeClr val="bg1"/>
                </a:solidFill>
              </a:rPr>
              <a:t>::</a:t>
            </a:r>
            <a:r>
              <a:rPr lang="en-US" dirty="0" err="1" smtClean="0">
                <a:solidFill>
                  <a:schemeClr val="bg1"/>
                </a:solidFill>
              </a:rPr>
              <a:t>Handson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Component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 </a:t>
            </a:r>
            <a:r>
              <a:rPr lang="en-US" dirty="0" smtClean="0">
                <a:solidFill>
                  <a:schemeClr val="bg1"/>
                </a:solidFill>
              </a:rPr>
              <a:t>::Component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it exists, the </a:t>
            </a:r>
            <a:r>
              <a:rPr lang="en-US" b="1" u="sng" dirty="0" smtClean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 is </a:t>
            </a:r>
            <a:r>
              <a:rPr lang="en-US" dirty="0">
                <a:solidFill>
                  <a:schemeClr val="bg1"/>
                </a:solidFill>
              </a:rPr>
              <a:t>expected to be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mass-less</a:t>
            </a:r>
            <a:r>
              <a:rPr lang="en-US" dirty="0" smtClean="0">
                <a:solidFill>
                  <a:schemeClr val="bg1"/>
                </a:solidFill>
              </a:rPr>
              <a:t>...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which </a:t>
            </a:r>
            <a:r>
              <a:rPr lang="en-US" dirty="0">
                <a:solidFill>
                  <a:schemeClr val="bg1"/>
                </a:solidFill>
              </a:rPr>
              <a:t>gives it the power to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move </a:t>
            </a:r>
            <a:r>
              <a:rPr lang="en-US" b="1" u="sng" dirty="0">
                <a:solidFill>
                  <a:schemeClr val="bg1"/>
                </a:solidFill>
              </a:rPr>
              <a:t>to and from universes</a:t>
            </a:r>
            <a:r>
              <a:rPr lang="en-US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err="1" smtClean="0">
                <a:solidFill>
                  <a:schemeClr val="bg1"/>
                </a:solidFill>
              </a:rPr>
              <a:t>GraVitoN:whoami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Single </a:t>
            </a:r>
            <a:r>
              <a:rPr lang="en-US" sz="2400" dirty="0">
                <a:solidFill>
                  <a:schemeClr val="bg1"/>
                </a:solidFill>
              </a:rPr>
              <a:t>piece which forms part of a larger whole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 </a:t>
            </a:r>
            <a:r>
              <a:rPr lang="en-US" dirty="0" smtClean="0">
                <a:solidFill>
                  <a:schemeClr val="bg1"/>
                </a:solidFill>
              </a:rPr>
              <a:t>::Component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Big daddy of all </a:t>
            </a:r>
            <a:r>
              <a:rPr lang="en-US" dirty="0" smtClean="0">
                <a:solidFill>
                  <a:schemeClr val="bg1"/>
                </a:solidFill>
              </a:rPr>
              <a:t>other components of the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 </a:t>
            </a:r>
            <a:r>
              <a:rPr lang="en-US" dirty="0" smtClean="0">
                <a:solidFill>
                  <a:schemeClr val="bg1"/>
                </a:solidFill>
              </a:rPr>
              <a:t>::Component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3860"/>
            <a:ext cx="8153400" cy="481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</a:t>
            </a:r>
            <a:r>
              <a:rPr lang="en-US" dirty="0">
                <a:solidFill>
                  <a:schemeClr val="bg1"/>
                </a:solidFill>
              </a:rPr>
              <a:t>::Component::</a:t>
            </a:r>
            <a:r>
              <a:rPr lang="en-US" dirty="0" smtClean="0">
                <a:solidFill>
                  <a:schemeClr val="bg1"/>
                </a:solidFill>
              </a:rPr>
              <a:t>About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23393"/>
            <a:ext cx="1905000" cy="155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</a:t>
            </a:r>
            <a:r>
              <a:rPr lang="en-US" dirty="0">
                <a:solidFill>
                  <a:schemeClr val="bg1"/>
                </a:solidFill>
              </a:rPr>
              <a:t>::Component::</a:t>
            </a:r>
            <a:r>
              <a:rPr lang="en-US" dirty="0" smtClean="0">
                <a:solidFill>
                  <a:schemeClr val="bg1"/>
                </a:solidFill>
              </a:rPr>
              <a:t>About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Let’s Go Code!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Component Class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Info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Initialize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run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Definition: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Imagine GraVitoN as a missile, then AI is the program that is written inside its microprocessors, and designed to guide missile until it destroy the target!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80118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We are going to talk about it at AI Samples section of this speech.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 patient!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Payload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GraVitoN::Payload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Malicious  </a:t>
            </a:r>
            <a:r>
              <a:rPr lang="en-US" sz="2400" dirty="0">
                <a:solidFill>
                  <a:schemeClr val="bg1"/>
                </a:solidFill>
              </a:rPr>
              <a:t>part of GraVitoN Code, It’s like explosive material in missile head!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GraVitoN::Payload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Sina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Hatef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Matbue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VP of Software Development in </a:t>
            </a:r>
            <a:r>
              <a:rPr lang="en-US" sz="2400" dirty="0" err="1" smtClean="0">
                <a:solidFill>
                  <a:schemeClr val="bg1"/>
                </a:solidFill>
              </a:rPr>
              <a:t>ChallenGe</a:t>
            </a:r>
            <a:r>
              <a:rPr lang="en-US" sz="2400" dirty="0" smtClean="0">
                <a:solidFill>
                  <a:schemeClr val="bg1"/>
                </a:solidFill>
              </a:rPr>
              <a:t> Security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Funder of The GraVitoN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</a:t>
            </a:r>
            <a:r>
              <a:rPr lang="en-US" dirty="0" err="1" smtClean="0">
                <a:solidFill>
                  <a:schemeClr val="bg1"/>
                </a:solidFill>
              </a:rPr>
              <a:t>whami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GraVitoN::Payload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74282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Bin_Payload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specific type of payloads, designed to execute binary payloads (for example: shellcodes, etc.)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Payload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16002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Let’s Go Code!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Msfpayload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Linux Fork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Intercross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GraVitoN::Intercross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It’s a component, contains GraVitoN </a:t>
            </a:r>
            <a:r>
              <a:rPr lang="en-US" sz="2400" dirty="0">
                <a:solidFill>
                  <a:schemeClr val="bg1"/>
                </a:solidFill>
              </a:rPr>
              <a:t>spread </a:t>
            </a:r>
            <a:r>
              <a:rPr lang="en-US" sz="2400" dirty="0" smtClean="0">
                <a:solidFill>
                  <a:schemeClr val="bg1"/>
                </a:solidFill>
              </a:rPr>
              <a:t>techniques.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Virus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Infects Executable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Worm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Exploitation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GraVitoN::Intercross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GraVitoN::Intercross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27" y="2743200"/>
            <a:ext cx="276954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Generic </a:t>
            </a:r>
            <a:r>
              <a:rPr lang="en-US" sz="3600" b="1" dirty="0">
                <a:solidFill>
                  <a:schemeClr val="bg1"/>
                </a:solidFill>
              </a:rPr>
              <a:t>Infector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Keep It Simple, Smart!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Dark side of all executable binaries: EOF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Pick a valid executable binary file, add some bytes at the end of it, try to execute it. Operating system doesn’t care of those few bytes!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Component</a:t>
            </a:r>
          </a:p>
          <a:p>
            <a:pPr marL="0" indent="0" algn="ctr">
              <a:buNone/>
            </a:pPr>
            <a:r>
              <a:rPr lang="en-US" sz="2400" i="1" dirty="0" err="1" smtClean="0">
                <a:solidFill>
                  <a:schemeClr val="bg1"/>
                </a:solidFill>
              </a:rPr>
              <a:t>Gvn_Inter_EndOfFile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GraVitoN::Intercross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Metaworm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Exploit tunneling: Lunch exploits of </a:t>
            </a:r>
            <a:r>
              <a:rPr lang="en-US" sz="2400" dirty="0" err="1">
                <a:solidFill>
                  <a:schemeClr val="bg1"/>
                </a:solidFill>
              </a:rPr>
              <a:t>metasploit</a:t>
            </a:r>
            <a:r>
              <a:rPr lang="en-US" sz="2400" dirty="0">
                <a:solidFill>
                  <a:schemeClr val="bg1"/>
                </a:solidFill>
              </a:rPr>
              <a:t> against a target 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If </a:t>
            </a:r>
            <a:r>
              <a:rPr lang="en-US" sz="2400" dirty="0" err="1">
                <a:solidFill>
                  <a:schemeClr val="bg1"/>
                </a:solidFill>
              </a:rPr>
              <a:t>exploition</a:t>
            </a:r>
            <a:r>
              <a:rPr lang="en-US" sz="2400" dirty="0">
                <a:solidFill>
                  <a:schemeClr val="bg1"/>
                </a:solidFill>
              </a:rPr>
              <a:t> process was successful upload a slave to the </a:t>
            </a:r>
            <a:r>
              <a:rPr lang="en-US" sz="2400" dirty="0" smtClean="0">
                <a:solidFill>
                  <a:schemeClr val="bg1"/>
                </a:solidFill>
              </a:rPr>
              <a:t>target.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Msfpayload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Windows: </a:t>
            </a:r>
            <a:r>
              <a:rPr lang="en-US" sz="2400" dirty="0" err="1" smtClean="0">
                <a:solidFill>
                  <a:schemeClr val="bg1"/>
                </a:solidFill>
              </a:rPr>
              <a:t>download_execLinux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Linux: exec </a:t>
            </a:r>
            <a:r>
              <a:rPr lang="en-US" sz="2400" dirty="0">
                <a:solidFill>
                  <a:schemeClr val="bg1"/>
                </a:solidFill>
              </a:rPr>
              <a:t>(with </a:t>
            </a:r>
            <a:r>
              <a:rPr lang="en-US" sz="2400" dirty="0" err="1">
                <a:solidFill>
                  <a:schemeClr val="bg1"/>
                </a:solidFill>
              </a:rPr>
              <a:t>wget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GraVitoN::Intercross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685800"/>
            <a:ext cx="2819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Metaworm Master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5109" y="7620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msfconsole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31623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Metaworm slave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50292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4686300" y="2362200"/>
            <a:ext cx="0" cy="8001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305300"/>
            <a:ext cx="0" cy="723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Lua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GraVitoN::Lua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Arash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Shirkhorshidi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CEO at </a:t>
            </a:r>
            <a:r>
              <a:rPr lang="en-US" sz="2400" dirty="0" err="1" smtClean="0">
                <a:solidFill>
                  <a:schemeClr val="bg1"/>
                </a:solidFill>
              </a:rPr>
              <a:t>ChallenGe</a:t>
            </a:r>
            <a:r>
              <a:rPr lang="en-US" sz="2400" dirty="0" smtClean="0">
                <a:solidFill>
                  <a:schemeClr val="bg1"/>
                </a:solidFill>
              </a:rPr>
              <a:t> Security Co.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 smtClean="0">
                <a:solidFill>
                  <a:schemeClr val="bg1"/>
                </a:solidFill>
              </a:rPr>
              <a:t>whoishe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>
                <a:solidFill>
                  <a:schemeClr val="bg1"/>
                </a:solidFill>
              </a:rPr>
              <a:t>Advanced component for advanced developers and advanced 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GraVitoN::Lua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85004"/>
            <a:ext cx="2133600" cy="27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Advantages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Run Lua scripts inside GraVitoN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Design dynamic AI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Upgrade your malware, by download new scripts!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GraVitoN::Lua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Malkit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GraVitoN::Malkit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Imagine GraVitoN as a missile again!  Every component that designed to improve missile functionality (for example, Gyro (Port Scanner), Laser Defense (A.V Killer),  Obstacle Avoidance (IDS Evasion)) is a Malkit.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GraVitoN::Malkit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Bypass A.V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GraVitoN::Malkit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Encode/Decode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Types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Copy and Decode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Read your encoded payload, decode it and write decoded payload somewhere else in memory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In place Decoding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Read your encoded payload and write decoded payload  in the same memory address.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200" b="1" dirty="0" smtClean="0">
                <a:solidFill>
                  <a:schemeClr val="bg1"/>
                </a:solidFill>
              </a:rPr>
              <a:t>Encode/Decode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1.Delay: Old school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Sleep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For 1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1000000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2.Delay: Creative Method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DNS lookup for imnotexistsonweb7357abcd.com!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</a:rPr>
              <a:t>Network time-out!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Do it 100 times!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Calculate last prime number lower that 2^64 (unsigned long)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Patch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Finding Nemo!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Your </a:t>
            </a:r>
            <a:r>
              <a:rPr lang="en-US" sz="2400" dirty="0">
                <a:solidFill>
                  <a:schemeClr val="bg1"/>
                </a:solidFill>
              </a:rPr>
              <a:t>binary payload has a signature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Use binary search algorithm to find your AV </a:t>
            </a:r>
            <a:r>
              <a:rPr lang="en-US" sz="2400" dirty="0" smtClean="0">
                <a:solidFill>
                  <a:schemeClr val="bg1"/>
                </a:solidFill>
              </a:rPr>
              <a:t>signature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1. Fill half of your payload with \x00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2. Recompile GraVitoN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3. Check A.V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4. Do </a:t>
            </a:r>
            <a:r>
              <a:rPr lang="en-US" sz="2000" dirty="0">
                <a:solidFill>
                  <a:schemeClr val="bg1"/>
                </a:solidFill>
              </a:rPr>
              <a:t>this process recursively, again!</a:t>
            </a:r>
          </a:p>
          <a:p>
            <a:pPr marL="914400" lvl="2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Patch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Apply your patches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Use Jumps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Always add your extra bytes </a:t>
            </a:r>
            <a:r>
              <a:rPr lang="en-US" sz="2400" dirty="0" smtClean="0">
                <a:solidFill>
                  <a:schemeClr val="bg1"/>
                </a:solidFill>
              </a:rPr>
              <a:t>at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end/beginning </a:t>
            </a:r>
            <a:r>
              <a:rPr lang="en-US" sz="2400" dirty="0">
                <a:solidFill>
                  <a:schemeClr val="bg1"/>
                </a:solidFill>
              </a:rPr>
              <a:t>of your payload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Reduces risk </a:t>
            </a:r>
            <a:r>
              <a:rPr lang="en-US" sz="2000" dirty="0">
                <a:solidFill>
                  <a:schemeClr val="bg1"/>
                </a:solidFill>
              </a:rPr>
              <a:t>of wrong jumps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2438400" cy="258532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Old pay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1: </a:t>
            </a:r>
            <a:r>
              <a:rPr lang="en-US" sz="2400" dirty="0" smtClean="0">
                <a:solidFill>
                  <a:schemeClr val="bg1"/>
                </a:solidFill>
              </a:rPr>
              <a:t>sub </a:t>
            </a:r>
            <a:r>
              <a:rPr lang="en-US" sz="2400" dirty="0" err="1">
                <a:solidFill>
                  <a:schemeClr val="bg1"/>
                </a:solidFill>
              </a:rPr>
              <a:t>eax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2: </a:t>
            </a:r>
            <a:r>
              <a:rPr lang="en-US" sz="2400" dirty="0" err="1" smtClean="0">
                <a:solidFill>
                  <a:schemeClr val="bg1"/>
                </a:solidFill>
              </a:rPr>
              <a:t>cmp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r>
              <a:rPr lang="en-US" sz="2400" dirty="0" smtClean="0">
                <a:solidFill>
                  <a:schemeClr val="bg1"/>
                </a:solidFill>
              </a:rPr>
              <a:t>, 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jle</a:t>
            </a:r>
            <a:r>
              <a:rPr lang="en-US" sz="2400" dirty="0" smtClean="0">
                <a:solidFill>
                  <a:schemeClr val="bg1"/>
                </a:solidFill>
              </a:rPr>
              <a:t> +2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jmp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-3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retn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752600"/>
            <a:ext cx="2438400" cy="341632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Wrong Patched pay: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1: add </a:t>
            </a:r>
            <a:r>
              <a:rPr lang="en-US" sz="2400" dirty="0" err="1" smtClean="0">
                <a:solidFill>
                  <a:schemeClr val="bg1"/>
                </a:solidFill>
              </a:rPr>
              <a:t>ecx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2: sub </a:t>
            </a:r>
            <a:r>
              <a:rPr lang="en-US" sz="2400" dirty="0" err="1" smtClean="0">
                <a:solidFill>
                  <a:schemeClr val="bg1"/>
                </a:solidFill>
              </a:rPr>
              <a:t>ecx</a:t>
            </a:r>
            <a:r>
              <a:rPr lang="en-US" sz="2400" dirty="0" smtClean="0">
                <a:solidFill>
                  <a:schemeClr val="bg1"/>
                </a:solidFill>
              </a:rPr>
              <a:t>, 1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3: </a:t>
            </a:r>
            <a:r>
              <a:rPr lang="en-US" sz="2400" dirty="0" err="1" smtClean="0">
                <a:solidFill>
                  <a:schemeClr val="bg1"/>
                </a:solidFill>
              </a:rPr>
              <a:t>mov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ecx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cmp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r>
              <a:rPr lang="en-US" sz="2400" dirty="0" smtClean="0">
                <a:solidFill>
                  <a:schemeClr val="bg1"/>
                </a:solidFill>
              </a:rPr>
              <a:t>, 0</a:t>
            </a:r>
          </a:p>
          <a:p>
            <a:r>
              <a:rPr lang="en-US" sz="2400" dirty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jle</a:t>
            </a:r>
            <a:r>
              <a:rPr lang="en-US" sz="2400" dirty="0" smtClean="0">
                <a:solidFill>
                  <a:schemeClr val="bg1"/>
                </a:solidFill>
              </a:rPr>
              <a:t> +2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6: </a:t>
            </a:r>
            <a:r>
              <a:rPr lang="en-US" sz="2400" b="1" dirty="0" err="1" smtClean="0">
                <a:solidFill>
                  <a:schemeClr val="bg1"/>
                </a:solidFill>
              </a:rPr>
              <a:t>jmp</a:t>
            </a:r>
            <a:r>
              <a:rPr lang="en-US" sz="2400" b="1" dirty="0" smtClean="0">
                <a:solidFill>
                  <a:schemeClr val="bg1"/>
                </a:solidFill>
              </a:rPr>
              <a:t> -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7: </a:t>
            </a:r>
            <a:r>
              <a:rPr lang="en-US" sz="2400" dirty="0" err="1" smtClean="0">
                <a:solidFill>
                  <a:schemeClr val="bg1"/>
                </a:solidFill>
              </a:rPr>
              <a:t>retn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731034"/>
            <a:ext cx="2438400" cy="34163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Right Patched pay: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1: </a:t>
            </a:r>
            <a:r>
              <a:rPr lang="en-US" sz="2400" dirty="0" err="1" smtClean="0">
                <a:solidFill>
                  <a:schemeClr val="bg1"/>
                </a:solidFill>
              </a:rPr>
              <a:t>jmp</a:t>
            </a:r>
            <a:r>
              <a:rPr lang="en-US" sz="2400" dirty="0" smtClean="0">
                <a:solidFill>
                  <a:schemeClr val="bg1"/>
                </a:solidFill>
              </a:rPr>
              <a:t> +6</a:t>
            </a:r>
          </a:p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cmp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r>
              <a:rPr lang="en-US" sz="2400" dirty="0" smtClean="0">
                <a:solidFill>
                  <a:schemeClr val="bg1"/>
                </a:solidFill>
              </a:rPr>
              <a:t>, 0</a:t>
            </a:r>
          </a:p>
          <a:p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jle</a:t>
            </a:r>
            <a:r>
              <a:rPr lang="en-US" sz="2400" dirty="0" smtClean="0">
                <a:solidFill>
                  <a:schemeClr val="bg1"/>
                </a:solidFill>
              </a:rPr>
              <a:t> +2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4: </a:t>
            </a:r>
            <a:r>
              <a:rPr lang="en-US" sz="2400" dirty="0" err="1" smtClean="0">
                <a:solidFill>
                  <a:schemeClr val="bg1"/>
                </a:solidFill>
              </a:rPr>
              <a:t>jmp</a:t>
            </a:r>
            <a:r>
              <a:rPr lang="en-US" sz="2400" dirty="0" smtClean="0">
                <a:solidFill>
                  <a:schemeClr val="bg1"/>
                </a:solidFill>
              </a:rPr>
              <a:t> -2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retn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6: sub </a:t>
            </a:r>
            <a:r>
              <a:rPr lang="en-US" sz="2400" dirty="0" err="1" smtClean="0">
                <a:solidFill>
                  <a:schemeClr val="bg1"/>
                </a:solidFill>
              </a:rPr>
              <a:t>eax</a:t>
            </a:r>
            <a:r>
              <a:rPr lang="en-US" sz="2400" dirty="0" smtClean="0">
                <a:solidFill>
                  <a:schemeClr val="bg1"/>
                </a:solidFill>
              </a:rPr>
              <a:t>, 1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7: </a:t>
            </a:r>
            <a:r>
              <a:rPr lang="en-US" sz="2400" dirty="0" err="1" smtClean="0">
                <a:solidFill>
                  <a:schemeClr val="bg1"/>
                </a:solidFill>
              </a:rPr>
              <a:t>jmp</a:t>
            </a:r>
            <a:r>
              <a:rPr lang="en-US" sz="2400" dirty="0" smtClean="0">
                <a:solidFill>
                  <a:schemeClr val="bg1"/>
                </a:solidFill>
              </a:rPr>
              <a:t> -5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ABOUT GraVitoN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GraVitoN::</a:t>
            </a:r>
            <a:r>
              <a:rPr lang="en-US" dirty="0" smtClean="0">
                <a:solidFill>
                  <a:schemeClr val="bg1"/>
                </a:solidFill>
              </a:rPr>
              <a:t>Framework::About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Let’s Go Code!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Target: Windows 7 pro Protected By Kaspersky Pure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AI: </a:t>
            </a:r>
            <a:r>
              <a:rPr lang="en-US" sz="2400" dirty="0" err="1" smtClean="0">
                <a:solidFill>
                  <a:schemeClr val="bg1"/>
                </a:solidFill>
              </a:rPr>
              <a:t>sample_ai_trojan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Payload: payload_meter_w32b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 err="1">
                <a:solidFill>
                  <a:schemeClr val="bg1"/>
                </a:solidFill>
              </a:rPr>
              <a:t>BypassAV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GraVitoN </a:t>
            </a:r>
            <a:r>
              <a:rPr lang="en-US" sz="4400" b="1" dirty="0">
                <a:solidFill>
                  <a:schemeClr val="bg1"/>
                </a:solidFill>
              </a:rPr>
              <a:t>A.I: Samples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GraVitoN::AI::Samples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Trojan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simple trojan has at least 2 components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AI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Payload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AI::Samples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7754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Let’s Go Code!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32bit trojan against for Linux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AI::Samples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Virus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imple virus at least has 3 components: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AI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Payload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Intercross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AI::Samples</a:t>
            </a: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Virus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Advanced Virus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Various </a:t>
            </a:r>
            <a:r>
              <a:rPr lang="en-US" sz="2400" dirty="0" err="1" smtClean="0">
                <a:solidFill>
                  <a:schemeClr val="bg1"/>
                </a:solidFill>
              </a:rPr>
              <a:t>Malkits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Multiple </a:t>
            </a:r>
            <a:r>
              <a:rPr lang="en-US" sz="2400" dirty="0">
                <a:solidFill>
                  <a:schemeClr val="bg1"/>
                </a:solidFill>
              </a:rPr>
              <a:t>AIs managed by a master </a:t>
            </a:r>
            <a:r>
              <a:rPr lang="en-US" sz="2400" dirty="0" smtClean="0">
                <a:solidFill>
                  <a:schemeClr val="bg1"/>
                </a:solidFill>
              </a:rPr>
              <a:t>AI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Multiple Payloads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Multiple  </a:t>
            </a:r>
            <a:r>
              <a:rPr lang="en-US" sz="2400" dirty="0">
                <a:solidFill>
                  <a:schemeClr val="bg1"/>
                </a:solidFill>
              </a:rPr>
              <a:t>Intercross Components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AI::Samples</a:t>
            </a:r>
          </a:p>
        </p:txBody>
      </p:sp>
    </p:spTree>
    <p:extLst>
      <p:ext uri="{BB962C8B-B14F-4D97-AF65-F5344CB8AC3E}">
        <p14:creationId xmlns:p14="http://schemas.microsoft.com/office/powerpoint/2010/main" val="1411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Let’s Go Code!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Cross OS Virus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AI::Samples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Future </a:t>
            </a:r>
            <a:r>
              <a:rPr lang="en-US" sz="4400" b="1" dirty="0">
                <a:solidFill>
                  <a:schemeClr val="bg1"/>
                </a:solidFill>
              </a:rPr>
              <a:t>of the GraVitoN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GraVitoN::Future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GraVer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Automated code generator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GraVitoN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6+!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Visualizer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Drag and Drop your components and link them together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4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600" b="1" dirty="0" smtClean="0">
                <a:solidFill>
                  <a:schemeClr val="bg1"/>
                </a:solidFill>
              </a:rPr>
              <a:t>Add New Payloads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OS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Windows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Apple (OSX and IOS)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Android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Symbian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Hardware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PC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Smart Phone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GraVitoN::Future</a:t>
            </a: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92D050"/>
                </a:solidFill>
              </a:rPr>
              <a:t>u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n-US" b="1" dirty="0" smtClean="0">
                <a:solidFill>
                  <a:srgbClr val="7030A0"/>
                </a:solidFill>
              </a:rPr>
              <a:t>l </a:t>
            </a:r>
            <a:r>
              <a:rPr lang="en-US" b="1" dirty="0" smtClean="0">
                <a:solidFill>
                  <a:schemeClr val="bg1"/>
                </a:solidFill>
              </a:rPr>
              <a:t>combination of simple and smart ideas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::Framework::Purpose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New </a:t>
            </a:r>
            <a:r>
              <a:rPr lang="en-US" sz="3600" b="1" dirty="0">
                <a:solidFill>
                  <a:schemeClr val="bg1"/>
                </a:solidFill>
              </a:rPr>
              <a:t>Spreading </a:t>
            </a:r>
            <a:r>
              <a:rPr lang="en-US" sz="3600" b="1" dirty="0" smtClean="0">
                <a:solidFill>
                  <a:schemeClr val="bg1"/>
                </a:solidFill>
              </a:rPr>
              <a:t>Techniques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More complicated methods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Infect windows driver files (sys files)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Different OS Support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Less AV Detection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Executable Modification Library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PE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ELF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456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Sophisticated AIs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AI + Lua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Malkit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Port scanner + Banner grabber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VPN/SSL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143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Reporter Component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valuable gift for pentesters who always are tired of writing those boring pentest reports!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Output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SMTP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2101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Assembly </a:t>
            </a:r>
            <a:r>
              <a:rPr lang="en-US" sz="3600" b="1" dirty="0">
                <a:solidFill>
                  <a:schemeClr val="bg1"/>
                </a:solidFill>
              </a:rPr>
              <a:t>Obfuscation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An extra tool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Methods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Encode/Decode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Polymorphism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Metamorphism</a:t>
            </a:r>
          </a:p>
          <a:p>
            <a:pPr lvl="1"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143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Android </a:t>
            </a:r>
            <a:r>
              <a:rPr lang="en-US" sz="3600" b="1" dirty="0">
                <a:solidFill>
                  <a:schemeClr val="bg1"/>
                </a:solidFill>
              </a:rPr>
              <a:t>and Apple </a:t>
            </a:r>
            <a:r>
              <a:rPr lang="en-US" sz="3600" b="1" dirty="0" err="1">
                <a:solidFill>
                  <a:schemeClr val="bg1"/>
                </a:solidFill>
              </a:rPr>
              <a:t>iOS</a:t>
            </a:r>
            <a:r>
              <a:rPr lang="en-US" sz="3600" b="1" dirty="0">
                <a:solidFill>
                  <a:schemeClr val="bg1"/>
                </a:solidFill>
              </a:rPr>
              <a:t> Tests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Compile GraVitoN for android and </a:t>
            </a:r>
            <a:r>
              <a:rPr lang="en-US" sz="2400" b="1" dirty="0" err="1">
                <a:solidFill>
                  <a:schemeClr val="bg1"/>
                </a:solidFill>
              </a:rPr>
              <a:t>iOS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Wide community of users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Means more interesting targets for hackers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143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Final </a:t>
            </a:r>
            <a:r>
              <a:rPr lang="en-US" sz="4400" b="1" dirty="0">
                <a:solidFill>
                  <a:schemeClr val="bg1"/>
                </a:solidFill>
              </a:rPr>
              <a:t>word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9722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If you are a white hat…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If you are a 814(|&lt; |-|@7…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If you are not a script kiddie…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JOIN GraVitoN Project Now!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smtClean="0">
                <a:solidFill>
                  <a:schemeClr val="bg1"/>
                </a:solidFill>
              </a:rPr>
              <a:t>http://www.thegraviton.org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</a:t>
            </a:r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76" y="381000"/>
            <a:ext cx="32580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 smtClean="0">
                <a:solidFill>
                  <a:schemeClr val="bg1"/>
                </a:solidFill>
              </a:rPr>
              <a:t>GraVitoN::Done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toppopts.org/wp-content/uploads/2011/03/bigstock_Space_Invaders_Game_Over_5142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3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Malware Development Framework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::Framework::Purpose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Cross </a:t>
            </a:r>
            <a:r>
              <a:rPr lang="en-US" b="1" dirty="0">
                <a:solidFill>
                  <a:schemeClr val="bg1"/>
                </a:solidFill>
              </a:rPr>
              <a:t>platform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::Framework::Purpose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Highly </a:t>
            </a:r>
            <a:r>
              <a:rPr lang="en-US" b="1" dirty="0" smtClean="0">
                <a:solidFill>
                  <a:schemeClr val="bg1"/>
                </a:solidFill>
              </a:rPr>
              <a:t>Customizable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Virus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Trojan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Worm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Topic : </a:t>
            </a:r>
            <a:r>
              <a:rPr lang="en-US" dirty="0">
                <a:solidFill>
                  <a:schemeClr val="bg1"/>
                </a:solidFill>
              </a:rPr>
              <a:t>GraVitoN</a:t>
            </a:r>
            <a:r>
              <a:rPr lang="en-US" dirty="0" smtClean="0">
                <a:solidFill>
                  <a:schemeClr val="bg1"/>
                </a:solidFill>
              </a:rPr>
              <a:t>::Framework::Purpose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1391</Words>
  <Application>Microsoft Office PowerPoint</Application>
  <PresentationFormat>On-screen Show (4:3)</PresentationFormat>
  <Paragraphs>481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GraVitoN: A Cross Platform Malware Development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Unix_Root</dc:creator>
  <cp:lastModifiedBy>null</cp:lastModifiedBy>
  <cp:revision>380</cp:revision>
  <dcterms:created xsi:type="dcterms:W3CDTF">2006-08-16T00:00:00Z</dcterms:created>
  <dcterms:modified xsi:type="dcterms:W3CDTF">2012-08-05T04:05:07Z</dcterms:modified>
</cp:coreProperties>
</file>